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09" r:id="rId3"/>
    <p:sldId id="744" r:id="rId5"/>
    <p:sldId id="765" r:id="rId6"/>
    <p:sldId id="745" r:id="rId7"/>
    <p:sldId id="746" r:id="rId8"/>
    <p:sldId id="747" r:id="rId9"/>
    <p:sldId id="748" r:id="rId10"/>
    <p:sldId id="749" r:id="rId11"/>
    <p:sldId id="750" r:id="rId12"/>
    <p:sldId id="751" r:id="rId13"/>
    <p:sldId id="752" r:id="rId14"/>
    <p:sldId id="753" r:id="rId15"/>
    <p:sldId id="767" r:id="rId16"/>
    <p:sldId id="754" r:id="rId17"/>
    <p:sldId id="755" r:id="rId18"/>
    <p:sldId id="756" r:id="rId19"/>
    <p:sldId id="790" r:id="rId20"/>
    <p:sldId id="758" r:id="rId21"/>
    <p:sldId id="759" r:id="rId22"/>
    <p:sldId id="760" r:id="rId23"/>
    <p:sldId id="761" r:id="rId24"/>
    <p:sldId id="713" r:id="rId25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896D"/>
    <a:srgbClr val="006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7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4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17267.4 6637.44,'0'0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7:31:0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16389.4 708.409,'14'0,"-14"28,14-14,-14-14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5727.68 4753.44,'0'0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8672.68 2445.44,'0'0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10169.7 5100.44,'0'0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1297.05 2548.83,'20'0,"-20"0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6862.05 5222.83,'0'0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6871.05 5104.83,'0'0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6291.05 4445.83,'0'0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5436.05 1348.83,'10'0,"0"0,-1 0,1 0,0 0,0 10,10-10,9 0,-9 0,-1 10,1-10,19 0,1 0,-1 0,-9 10,29-10,-10 0,0 0,0 0,10 0,-10 0,0 0,-9 0,9 0,0 0,-10 0,1 0,-1-10,0 10,-9-10,9 10,0-20,-19 20,10-9,-1 9,1 0,-11 0,-9 0,10 0,-10 0,9 0,1 0,19 0,1 0,9 0,0 0,10 0,10 0,19 0,10 0,-29 0,30 19,-31-19,-18 0,-1 0,10 0,-30 0,1 0,-11 0,1 0,0 0,9 0,-19 0,10 0,-11 0,1 0,0 0,0 0,0 0,0 0,9 0,21 0,-11 0,10 0,-19 0,19 0,-19 0,-10 0,0 0,-10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14569.1 4209.83,'10'10,"10"10,-1-11,-9 1,20 0,-21 0,1 0,-10 0,0-1,0-9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17117.4 4820.44,'0'10,"0"-10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15989.4 3882.44,'10'0,"0"0,0 0,0 0,-10 10,0-10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16988.4 6607.44,'0'0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7:31:0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2643.93 4433.41,'0'0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7:31:0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1239.93 4364.41,'0'0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7:31:0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1559.93 5267.41,'0'0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20:24:49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9671.44 6257.44,'0'0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4-23T17:31:06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12372.4 958.409,'0'0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5363E-4BF0-43C1-ACC1-50B3EE2008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19E1C-138B-4014-988D-848D0AAD73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1.png"/><Relationship Id="rId3" Type="http://schemas.openxmlformats.org/officeDocument/2006/relationships/customXml" Target="../ink/ink10.xml"/><Relationship Id="rId2" Type="http://schemas.openxmlformats.org/officeDocument/2006/relationships/image" Target="../media/image8.png"/><Relationship Id="rId1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customXml" Target="../ink/ink13.xml"/><Relationship Id="rId7" Type="http://schemas.openxmlformats.org/officeDocument/2006/relationships/customXml" Target="../ink/ink12.xml"/><Relationship Id="rId6" Type="http://schemas.openxmlformats.org/officeDocument/2006/relationships/image" Target="../media/image8.png"/><Relationship Id="rId5" Type="http://schemas.openxmlformats.org/officeDocument/2006/relationships/customXml" Target="../ink/ink11.xml"/><Relationship Id="rId4" Type="http://schemas.openxmlformats.org/officeDocument/2006/relationships/image" Target="../media/image33.png"/><Relationship Id="rId3" Type="http://schemas.openxmlformats.org/officeDocument/2006/relationships/tags" Target="../tags/tag7.xml"/><Relationship Id="rId2" Type="http://schemas.openxmlformats.org/officeDocument/2006/relationships/image" Target="../media/image1.png"/><Relationship Id="rId10" Type="http://schemas.openxmlformats.org/officeDocument/2006/relationships/notesSlide" Target="../notesSlides/notesSlide17.xml"/><Relationship Id="rId1" Type="http://schemas.openxmlformats.org/officeDocument/2006/relationships/tags" Target="../tags/tag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7.xml"/><Relationship Id="rId8" Type="http://schemas.openxmlformats.org/officeDocument/2006/relationships/customXml" Target="../ink/ink16.xml"/><Relationship Id="rId7" Type="http://schemas.openxmlformats.org/officeDocument/2006/relationships/image" Target="../media/image8.png"/><Relationship Id="rId6" Type="http://schemas.openxmlformats.org/officeDocument/2006/relationships/customXml" Target="../ink/ink15.xml"/><Relationship Id="rId5" Type="http://schemas.openxmlformats.org/officeDocument/2006/relationships/image" Target="../media/image35.png"/><Relationship Id="rId4" Type="http://schemas.openxmlformats.org/officeDocument/2006/relationships/customXml" Target="../ink/ink14.xml"/><Relationship Id="rId3" Type="http://schemas.openxmlformats.org/officeDocument/2006/relationships/tags" Target="../tags/tag9.xml"/><Relationship Id="rId2" Type="http://schemas.openxmlformats.org/officeDocument/2006/relationships/image" Target="../media/image34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0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6" Type="http://schemas.openxmlformats.org/officeDocument/2006/relationships/customXml" Target="../ink/ink19.xml"/><Relationship Id="rId5" Type="http://schemas.openxmlformats.org/officeDocument/2006/relationships/image" Target="../media/image37.png"/><Relationship Id="rId4" Type="http://schemas.openxmlformats.org/officeDocument/2006/relationships/customXml" Target="../ink/ink18.xml"/><Relationship Id="rId3" Type="http://schemas.openxmlformats.org/officeDocument/2006/relationships/image" Target="../media/image36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customXml" Target="../ink/ink3.xml"/><Relationship Id="rId8" Type="http://schemas.openxmlformats.org/officeDocument/2006/relationships/image" Target="../media/image9.png"/><Relationship Id="rId7" Type="http://schemas.openxmlformats.org/officeDocument/2006/relationships/customXml" Target="../ink/ink2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2.xml"/><Relationship Id="rId11" Type="http://schemas.openxmlformats.org/officeDocument/2006/relationships/customXml" Target="../ink/ink4.xml"/><Relationship Id="rId10" Type="http://schemas.openxmlformats.org/officeDocument/2006/relationships/image" Target="../media/image10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2.xml"/><Relationship Id="rId6" Type="http://schemas.openxmlformats.org/officeDocument/2006/relationships/customXml" Target="../ink/ink8.xml"/><Relationship Id="rId5" Type="http://schemas.openxmlformats.org/officeDocument/2006/relationships/customXml" Target="../ink/ink7.xml"/><Relationship Id="rId4" Type="http://schemas.openxmlformats.org/officeDocument/2006/relationships/customXml" Target="../ink/ink6.xml"/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tags" Target="../tags/tag5.xml"/><Relationship Id="rId3" Type="http://schemas.openxmlformats.org/officeDocument/2006/relationships/image" Target="../media/image17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矩形 2"/>
          <p:cNvSpPr/>
          <p:nvPr/>
        </p:nvSpPr>
        <p:spPr>
          <a:xfrm>
            <a:off x="3373755" y="1755140"/>
            <a:ext cx="5463540" cy="7683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栈和队列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3661" y="3701385"/>
            <a:ext cx="51764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30810"/>
            <a:ext cx="11417935" cy="504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335915" y="21971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循环队列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335915" y="1250315"/>
            <a:ext cx="11099165" cy="35477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即把存储队列元素的表从逻辑上视为一个环，称为循环队列。当队首指针</a:t>
            </a:r>
            <a:r>
              <a:rPr lang="en-US" altLang="zh-CN"/>
              <a:t> </a:t>
            </a:r>
            <a:r>
              <a:rPr lang="zh-CN" altLang="en-US"/>
              <a:t>Q.front=Maxsize-1后，再前进一个位置就自动到0，这可以利用除法取余运算()来实现。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初始时:Q.front=Q.rear=0。</a:t>
            </a:r>
            <a:endParaRPr lang="zh-CN" altLang="en-US"/>
          </a:p>
          <a:p>
            <a:r>
              <a:rPr lang="zh-CN" altLang="en-US"/>
              <a:t>队首指针进1:Q.front=(Q.front+1)</a:t>
            </a:r>
            <a:r>
              <a:rPr lang="en-US" altLang="zh-CN"/>
              <a:t>%</a:t>
            </a:r>
            <a:r>
              <a:rPr lang="zh-CN" altLang="en-US"/>
              <a:t>MaxSize。</a:t>
            </a:r>
            <a:endParaRPr lang="zh-CN" altLang="en-US"/>
          </a:p>
          <a:p>
            <a:r>
              <a:rPr lang="zh-CN" altLang="en-US"/>
              <a:t>队尾指针进1:Q.rear=(Q.rear+1)</a:t>
            </a:r>
            <a:r>
              <a:rPr lang="en-US" altLang="zh-CN"/>
              <a:t>%</a:t>
            </a:r>
            <a:r>
              <a:rPr lang="zh-CN" altLang="en-US"/>
              <a:t>MaxSize。</a:t>
            </a:r>
            <a:endParaRPr lang="zh-CN" altLang="en-US"/>
          </a:p>
          <a:p>
            <a:r>
              <a:rPr lang="zh-CN" altLang="en-US"/>
              <a:t>队列长度:(Q.rear+MaxSize-Q.front)</a:t>
            </a:r>
            <a:r>
              <a:rPr lang="en-US" altLang="zh-CN"/>
              <a:t>%</a:t>
            </a:r>
            <a:r>
              <a:rPr lang="zh-CN" altLang="en-US"/>
              <a:t>MaxSize。</a:t>
            </a:r>
            <a:endParaRPr lang="zh-CN" altLang="en-US"/>
          </a:p>
          <a:p>
            <a:r>
              <a:rPr lang="zh-CN" altLang="en-US"/>
              <a:t>出队入队时:指针都按顺时针方向进1(如图3.7所示)。</a:t>
            </a:r>
            <a:endParaRPr lang="zh-CN" altLang="en-US"/>
          </a:p>
          <a:p>
            <a:r>
              <a:rPr lang="zh-CN" altLang="en-US"/>
              <a:t>那么,循环队列队空和队满的判断条件是什么呢?显然,队空的条件是Q.front==Q.rear。</a:t>
            </a:r>
            <a:endParaRPr lang="zh-CN" altLang="en-US"/>
          </a:p>
          <a:p>
            <a:r>
              <a:rPr lang="zh-CN" altLang="en-US"/>
              <a:t>若入队元素的速度快于出队元素的速度，则队尾指针很快就会赶上队首指针，如图3.7(d1)所示，</a:t>
            </a:r>
            <a:endParaRPr lang="zh-CN" altLang="en-US"/>
          </a:p>
          <a:p>
            <a:r>
              <a:rPr lang="zh-CN" altLang="en-US"/>
              <a:t>此时可以看出队满时也有Q.front==Q.rear。循环队列出入队示意图如图 3.7所示。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1" name="墨迹 20"/>
              <p14:cNvContentPartPr/>
              <p14:nvPr/>
            </p14:nvContentPartPr>
            <p14:xfrm>
              <a:off x="7856855" y="608965"/>
              <a:ext cx="635" cy="63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2"/>
            </p:blipFill>
            <p:spPr>
              <a:xfrm>
                <a:off x="7856855" y="60896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7" name="墨迹 26"/>
              <p14:cNvContentPartPr/>
              <p14:nvPr/>
            </p14:nvContentPartPr>
            <p14:xfrm>
              <a:off x="10407650" y="450215"/>
              <a:ext cx="18415" cy="27305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"/>
            </p:blipFill>
            <p:spPr>
              <a:xfrm>
                <a:off x="10407650" y="450215"/>
                <a:ext cx="18415" cy="2730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4353" r="-1006"/>
          <a:stretch>
            <a:fillRect/>
          </a:stretch>
        </p:blipFill>
        <p:spPr>
          <a:xfrm>
            <a:off x="96520" y="0"/>
            <a:ext cx="8341360" cy="4962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6520" y="5082540"/>
            <a:ext cx="9281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牺牲一个单元来区分队空和队满，入队时少用一个队列单元，这是一种较为普遍的做法，</a:t>
            </a:r>
            <a:endParaRPr lang="zh-CN" altLang="en-US"/>
          </a:p>
          <a:p>
            <a:r>
              <a:rPr lang="zh-CN" altLang="en-US"/>
              <a:t>约定以“队头指针在队尾指针的下一位置作为队满的标志”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35035" y="167640"/>
            <a:ext cx="3657600" cy="36309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队满条件:</a:t>
            </a:r>
            <a:endParaRPr lang="zh-CN" altLang="en-US"/>
          </a:p>
          <a:p>
            <a:r>
              <a:rPr lang="zh-CN" altLang="en-US"/>
              <a:t>(Q.rear+1)</a:t>
            </a:r>
            <a:r>
              <a:rPr lang="en-US" altLang="zh-CN"/>
              <a:t>%</a:t>
            </a:r>
            <a:r>
              <a:rPr lang="zh-CN" altLang="en-US"/>
              <a:t>MaxSize==Q.front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队空条件仍:Q.front==Q.rear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队列中元素的个数:</a:t>
            </a:r>
            <a:endParaRPr lang="zh-CN" altLang="en-US"/>
          </a:p>
          <a:p>
            <a:r>
              <a:rPr lang="zh-CN" altLang="en-US"/>
              <a:t>(Q.rear</a:t>
            </a:r>
            <a:r>
              <a:rPr lang="en-US" altLang="zh-CN"/>
              <a:t>-</a:t>
            </a:r>
            <a:r>
              <a:rPr lang="zh-CN" altLang="en-US"/>
              <a:t>Q.front+MaxSize)</a:t>
            </a:r>
            <a:r>
              <a:rPr lang="en-US" altLang="zh-CN"/>
              <a:t>%</a:t>
            </a:r>
            <a:r>
              <a:rPr lang="zh-CN" altLang="en-US"/>
              <a:t>MaxSize。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260" y="85725"/>
            <a:ext cx="4382135" cy="2795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70" y="85725"/>
            <a:ext cx="4989195" cy="2926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3261360"/>
            <a:ext cx="4906645" cy="3195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55" y="3429000"/>
            <a:ext cx="5927090" cy="267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11806" r="-1154"/>
          <a:stretch>
            <a:fillRect/>
          </a:stretch>
        </p:blipFill>
        <p:spPr>
          <a:xfrm>
            <a:off x="335915" y="749935"/>
            <a:ext cx="4952365" cy="1906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6400" y="1054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链式存储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2810510"/>
            <a:ext cx="10586720" cy="2585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" y="175260"/>
            <a:ext cx="10538460" cy="1704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" y="2211705"/>
            <a:ext cx="11020425" cy="1676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35" y="4219575"/>
            <a:ext cx="10753725" cy="245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487680"/>
            <a:ext cx="12057380" cy="386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86880" y="1123950"/>
            <a:ext cx="4934585" cy="2472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5585" y="724535"/>
            <a:ext cx="8395970" cy="363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假设入栈顺序为</a:t>
            </a:r>
            <a:r>
              <a:rPr lang="en-US" altLang="zh-CN"/>
              <a:t>1-&gt;2-&gt;3,</a:t>
            </a:r>
            <a:r>
              <a:rPr lang="zh-CN" altLang="en-US"/>
              <a:t>有哪些合法的出栈顺序。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145" name="标题 3073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262120" y="-48895"/>
            <a:ext cx="2037080" cy="947420"/>
          </a:xfrm>
        </p:spPr>
        <p:txBody>
          <a:bodyPr vert="horz" lIns="91440" tIns="45720" rIns="91440" bIns="45720" anchor="ctr" anchorCtr="0"/>
          <a:p>
            <a:pPr>
              <a:buClrTx/>
              <a:buSzTx/>
              <a:buFontTx/>
            </a:pPr>
            <a:r>
              <a:rPr lang="zh-CN" altLang="zh-CN" sz="3300" baseline="0">
                <a:latin typeface="Arial" panose="020B0604020202020204" pitchFamily="34" charset="0"/>
              </a:rPr>
              <a:t>常考题型</a:t>
            </a:r>
            <a:endParaRPr lang="zh-CN" altLang="zh-CN" sz="3300" baseline="0"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4996815"/>
            <a:ext cx="10832465" cy="11518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7" name="墨迹 106"/>
              <p14:cNvContentPartPr/>
              <p14:nvPr/>
            </p14:nvContentPartPr>
            <p14:xfrm>
              <a:off x="3637280" y="3018790"/>
              <a:ext cx="635" cy="6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6"/>
            </p:blipFill>
            <p:spPr>
              <a:xfrm>
                <a:off x="3637280" y="301879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52" name="墨迹 151"/>
              <p14:cNvContentPartPr/>
              <p14:nvPr/>
            </p14:nvContentPartPr>
            <p14:xfrm>
              <a:off x="5507355" y="1553210"/>
              <a:ext cx="635" cy="635"/>
            </p14:xfrm>
          </p:contentPart>
        </mc:Choice>
        <mc:Fallback xmlns="">
          <p:pic>
            <p:nvPicPr>
              <p:cNvPr id="152" name="墨迹 151"/>
            </p:nvPicPr>
            <p:blipFill>
              <a:blip r:embed="rId6"/>
            </p:blipFill>
            <p:spPr>
              <a:xfrm>
                <a:off x="5507355" y="155321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59" name="墨迹 158"/>
              <p14:cNvContentPartPr/>
              <p14:nvPr/>
            </p14:nvContentPartPr>
            <p14:xfrm>
              <a:off x="6457950" y="3239135"/>
              <a:ext cx="635" cy="635"/>
            </p14:xfrm>
          </p:contentPart>
        </mc:Choice>
        <mc:Fallback xmlns="">
          <p:pic>
            <p:nvPicPr>
              <p:cNvPr id="159" name="墨迹 158"/>
            </p:nvPicPr>
            <p:blipFill>
              <a:blip r:embed="rId6"/>
            </p:blipFill>
            <p:spPr>
              <a:xfrm>
                <a:off x="6457950" y="3239135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562610" y="46672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括号匹配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4205" y="1203325"/>
            <a:ext cx="4833620" cy="1041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4205" y="3042285"/>
            <a:ext cx="8899525" cy="22244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算法思想：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：初始化一个空栈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：依次遍历存储括号的数组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：遇到左括号将其入栈，遇到右括号则取栈顶元素对比，若匹配则将栈顶元素出栈，不匹配则结束遍历。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：当数组遍历结束时，</a:t>
            </a:r>
            <a:r>
              <a:rPr lang="zh-CN" altLang="en-US">
                <a:solidFill>
                  <a:srgbClr val="FF0000"/>
                </a:solidFill>
              </a:rPr>
              <a:t>栈为空则匹配成功</a:t>
            </a:r>
            <a:r>
              <a:rPr lang="zh-CN" altLang="en-US"/>
              <a:t>，栈不为空则匹配不成功。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9746615" y="688340"/>
          <a:ext cx="808990" cy="1882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990"/>
              </a:tblGrid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2" name="墨迹 21"/>
              <p14:cNvContentPartPr/>
              <p14:nvPr/>
            </p14:nvContentPartPr>
            <p14:xfrm>
              <a:off x="824230" y="1618615"/>
              <a:ext cx="13335" cy="635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5"/>
            </p:blipFill>
            <p:spPr>
              <a:xfrm>
                <a:off x="824230" y="1618615"/>
                <a:ext cx="133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2" name="墨迹 81"/>
              <p14:cNvContentPartPr/>
              <p14:nvPr/>
            </p14:nvContentPartPr>
            <p14:xfrm>
              <a:off x="4358005" y="3316605"/>
              <a:ext cx="635" cy="635"/>
            </p14:xfrm>
          </p:contentPart>
        </mc:Choice>
        <mc:Fallback xmlns="">
          <p:pic>
            <p:nvPicPr>
              <p:cNvPr id="82" name="墨迹 81"/>
            </p:nvPicPr>
            <p:blipFill>
              <a:blip r:embed="rId7"/>
            </p:blipFill>
            <p:spPr>
              <a:xfrm>
                <a:off x="4358005" y="331660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83" name="墨迹 82"/>
              <p14:cNvContentPartPr/>
              <p14:nvPr/>
            </p14:nvContentPartPr>
            <p14:xfrm>
              <a:off x="4363720" y="3241675"/>
              <a:ext cx="635" cy="635"/>
            </p14:xfrm>
          </p:contentPart>
        </mc:Choice>
        <mc:Fallback xmlns="">
          <p:pic>
            <p:nvPicPr>
              <p:cNvPr id="83" name="墨迹 82"/>
            </p:nvPicPr>
            <p:blipFill>
              <a:blip r:embed="rId7"/>
            </p:blipFill>
            <p:spPr>
              <a:xfrm>
                <a:off x="4363720" y="324167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86" name="墨迹 85"/>
              <p14:cNvContentPartPr/>
              <p14:nvPr/>
            </p14:nvContentPartPr>
            <p14:xfrm>
              <a:off x="3995420" y="2823210"/>
              <a:ext cx="635" cy="635"/>
            </p14:xfrm>
          </p:contentPart>
        </mc:Choice>
        <mc:Fallback xmlns="">
          <p:pic>
            <p:nvPicPr>
              <p:cNvPr id="86" name="墨迹 85"/>
            </p:nvPicPr>
            <p:blipFill>
              <a:blip r:embed="rId7"/>
            </p:blipFill>
            <p:spPr>
              <a:xfrm>
                <a:off x="3995420" y="2823210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273050" y="261620"/>
            <a:ext cx="10092690" cy="6101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bool function(char ch[]){</a:t>
            </a:r>
            <a:endParaRPr lang="en-US" altLang="zh-CN"/>
          </a:p>
          <a:p>
            <a:pPr indent="457200"/>
            <a:r>
              <a:rPr lang="en-US" altLang="zh-CN"/>
              <a:t>char a;	</a:t>
            </a:r>
            <a:endParaRPr lang="en-US" altLang="zh-CN"/>
          </a:p>
          <a:p>
            <a:pPr indent="457200"/>
            <a:r>
              <a:rPr lang="en-US" altLang="zh-CN"/>
              <a:t>Stack s;</a:t>
            </a:r>
            <a:endParaRPr lang="en-US" altLang="zh-CN"/>
          </a:p>
          <a:p>
            <a:pPr indent="457200"/>
            <a:r>
              <a:rPr lang="en-US" altLang="zh-CN"/>
              <a:t>InitStack(&amp;s);</a:t>
            </a:r>
            <a:endParaRPr lang="en-US" altLang="zh-CN"/>
          </a:p>
          <a:p>
            <a:pPr indent="457200"/>
            <a:r>
              <a:rPr lang="en-US" altLang="zh-CN"/>
              <a:t>for(int i=0;ch[i]!=’\0’;i++){</a:t>
            </a:r>
            <a:endParaRPr lang="en-US" altLang="zh-CN"/>
          </a:p>
          <a:p>
            <a:pPr marL="457200" lvl="1" indent="457200"/>
            <a:r>
              <a:rPr lang="en-US" altLang="zh-CN"/>
              <a:t>if(ch[i]==’(’||ch[i]==’[’){</a:t>
            </a:r>
            <a:endParaRPr lang="en-US" altLang="zh-CN"/>
          </a:p>
          <a:p>
            <a:pPr marL="914400" lvl="2" indent="457200"/>
            <a:r>
              <a:rPr lang="en-US" altLang="zh-CN"/>
              <a:t>push(ch[i]);  //</a:t>
            </a:r>
            <a:r>
              <a:rPr lang="zh-CN" altLang="en-US"/>
              <a:t>左括号入栈</a:t>
            </a:r>
            <a:endParaRPr lang="en-US" altLang="zh-CN"/>
          </a:p>
          <a:p>
            <a:pPr marL="457200" lvl="1" indent="457200"/>
            <a:r>
              <a:rPr lang="en-US" altLang="zh-CN"/>
              <a:t>}esle if(</a:t>
            </a:r>
            <a:r>
              <a:rPr lang="en-US" altLang="zh-CN">
                <a:sym typeface="+mn-ea"/>
              </a:rPr>
              <a:t>ch[i]==’)’||ch[i]==’]’</a:t>
            </a:r>
            <a:r>
              <a:rPr lang="en-US" altLang="zh-CN"/>
              <a:t>){</a:t>
            </a:r>
            <a:endParaRPr lang="en-US" altLang="zh-CN"/>
          </a:p>
          <a:p>
            <a:pPr marL="914400" lvl="2" indent="457200"/>
            <a:r>
              <a:rPr lang="en-US" altLang="zh-CN"/>
              <a:t>a=getTop(s);</a:t>
            </a:r>
            <a:endParaRPr lang="en-US" altLang="zh-CN"/>
          </a:p>
          <a:p>
            <a:pPr marL="914400" lvl="2" indent="457200"/>
            <a:r>
              <a:rPr lang="en-US" altLang="zh-CN"/>
              <a:t>if(a==’(’&amp;&amp;ch[i]==’)’||a==’[’&amp;&amp;ch[i]==’]’){</a:t>
            </a:r>
            <a:endParaRPr lang="en-US" altLang="zh-CN"/>
          </a:p>
          <a:p>
            <a:pPr marL="1371600" lvl="3" indent="457200"/>
            <a:r>
              <a:rPr lang="en-US" altLang="zh-CN"/>
              <a:t>pop(s,a);//</a:t>
            </a:r>
            <a:r>
              <a:rPr lang="zh-CN" altLang="en-US"/>
              <a:t>出栈</a:t>
            </a:r>
            <a:endParaRPr lang="en-US" altLang="zh-CN"/>
          </a:p>
          <a:p>
            <a:pPr marL="914400" lvl="2" indent="457200"/>
            <a:r>
              <a:rPr lang="en-US" altLang="zh-CN"/>
              <a:t>}else{</a:t>
            </a:r>
            <a:endParaRPr lang="en-US" altLang="zh-CN"/>
          </a:p>
          <a:p>
            <a:pPr marL="1371600" lvl="3" indent="457200"/>
            <a:r>
              <a:rPr lang="en-US" altLang="zh-CN"/>
              <a:t>return false;</a:t>
            </a:r>
            <a:endParaRPr lang="en-US" altLang="zh-CN"/>
          </a:p>
          <a:p>
            <a:pPr marL="914400" lvl="2" indent="457200"/>
            <a:r>
              <a:rPr lang="en-US" altLang="zh-CN"/>
              <a:t>}</a:t>
            </a:r>
            <a:endParaRPr lang="en-US" altLang="zh-CN"/>
          </a:p>
          <a:p>
            <a:pPr marL="457200" lvl="1" indent="457200"/>
            <a:r>
              <a:rPr lang="en-US" altLang="zh-CN"/>
              <a:t>}</a:t>
            </a:r>
            <a:endParaRPr lang="en-US" altLang="zh-CN"/>
          </a:p>
          <a:p>
            <a:pPr indent="457200"/>
            <a:r>
              <a:rPr lang="en-US" altLang="zh-CN"/>
              <a:t>} </a:t>
            </a:r>
            <a:endParaRPr lang="en-US" altLang="zh-CN"/>
          </a:p>
          <a:p>
            <a:pPr indent="457200"/>
            <a:r>
              <a:rPr lang="en-US" altLang="zh-CN"/>
              <a:t>if(isEmpty(s)){</a:t>
            </a:r>
            <a:endParaRPr lang="en-US" altLang="zh-CN"/>
          </a:p>
          <a:p>
            <a:pPr marL="457200" lvl="1" indent="457200"/>
            <a:r>
              <a:rPr lang="en-US" altLang="zh-CN"/>
              <a:t>return ture;</a:t>
            </a:r>
            <a:endParaRPr lang="en-US" altLang="zh-CN"/>
          </a:p>
          <a:p>
            <a:pPr indent="457200"/>
            <a:r>
              <a:rPr lang="en-US" altLang="zh-CN"/>
              <a:t>}  </a:t>
            </a:r>
            <a:endParaRPr lang="en-US" altLang="zh-CN"/>
          </a:p>
          <a:p>
            <a:pPr indent="457200"/>
            <a:r>
              <a:rPr lang="en-US" altLang="zh-CN"/>
              <a:t>return false;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464185" y="768985"/>
            <a:ext cx="8476615" cy="4105275"/>
          </a:xfrm>
        </p:spPr>
        <p:txBody>
          <a:bodyPr vert="horz" lIns="91440" tIns="45720" rIns="91440" bIns="45720" anchor="t" anchorCtr="0"/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1. </a:t>
            </a:r>
            <a:r>
              <a:rPr 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定义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</a:t>
            </a:r>
            <a:r>
              <a:rPr 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栈是只允许在一端进行插入或删除操作的线性表。像栈中插入元素叫入栈，删除元素叫出栈。</a:t>
            </a:r>
            <a:endParaRPr 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2.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特点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①</a:t>
            </a:r>
            <a:r>
              <a:rPr lang="zh-CN" altLang="en-US" sz="2400" kern="1200" baseline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+mn-cs"/>
              </a:rPr>
              <a:t>先入后出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副标题 3074"/>
          <p:cNvSpPr>
            <a:spLocks noGrp="1"/>
          </p:cNvSpPr>
          <p:nvPr/>
        </p:nvSpPr>
        <p:spPr>
          <a:xfrm>
            <a:off x="464185" y="3373120"/>
            <a:ext cx="8476615" cy="41052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buClrTx/>
              <a:buSzTx/>
              <a:buFontTx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2.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术语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①栈顶：线性表允许进行插入删除的一端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②栈底：</a:t>
            </a:r>
            <a:r>
              <a:rPr 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固定的。不允许进行插入删除的一端。</a:t>
            </a:r>
            <a:endParaRPr 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③空栈：不含任何元素的空表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945630" y="3312795"/>
            <a:ext cx="4934585" cy="2472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58470" y="139065"/>
            <a:ext cx="3048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表达式求值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561340" y="577850"/>
            <a:ext cx="5187315" cy="1137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中缀表达式：</a:t>
            </a:r>
            <a:r>
              <a:rPr lang="zh-CN" altLang="en-US">
                <a:sym typeface="+mn-ea"/>
              </a:rPr>
              <a:t>符号在中间，如(3 + 4) × 5 - 6</a:t>
            </a:r>
            <a:endParaRPr lang="zh-CN" altLang="en-US"/>
          </a:p>
          <a:p>
            <a:r>
              <a:rPr lang="zh-CN" altLang="en-US"/>
              <a:t>前缀表达式</a:t>
            </a:r>
            <a:r>
              <a:rPr lang="zh-CN" altLang="en-US">
                <a:sym typeface="+mn-ea"/>
              </a:rPr>
              <a:t>（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波兰表达式</a:t>
            </a:r>
            <a:r>
              <a:rPr lang="zh-CN" altLang="en-US">
                <a:sym typeface="+mn-ea"/>
              </a:rPr>
              <a:t>）</a:t>
            </a:r>
            <a:r>
              <a:rPr lang="zh-CN" altLang="en-US"/>
              <a:t>：符号在前，如</a:t>
            </a:r>
            <a:r>
              <a:rPr lang="en-US" altLang="zh-CN"/>
              <a:t>-</a:t>
            </a:r>
            <a:r>
              <a:rPr lang="zh-CN" altLang="en-US"/>
              <a:t>×</a:t>
            </a:r>
            <a:r>
              <a:rPr lang="en-US" altLang="zh-CN"/>
              <a:t>+3456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后缀表达式（</a:t>
            </a:r>
            <a:r>
              <a:rPr lang="zh-CN" altLang="en-US">
                <a:solidFill>
                  <a:srgbClr val="FF0000"/>
                </a:solidFill>
              </a:rPr>
              <a:t>逆波兰表达式</a:t>
            </a:r>
            <a:r>
              <a:rPr lang="zh-CN" altLang="en-US"/>
              <a:t>）：</a:t>
            </a:r>
            <a:r>
              <a:rPr lang="en-US"/>
              <a:t>34+5</a:t>
            </a:r>
            <a:r>
              <a:rPr lang="zh-CN" altLang="en-US"/>
              <a:t>×</a:t>
            </a:r>
            <a:r>
              <a:rPr lang="en-US" altLang="zh-CN"/>
              <a:t>6-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04" b="-926"/>
          <a:stretch>
            <a:fillRect/>
          </a:stretch>
        </p:blipFill>
        <p:spPr>
          <a:xfrm>
            <a:off x="7220162" y="407247"/>
            <a:ext cx="3166533" cy="36914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705" y="2927985"/>
            <a:ext cx="4533265" cy="656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将该中缀表达式转换为前缀和后缀表达式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A+B*(C-D)-E/F+G-H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60705" y="4032885"/>
            <a:ext cx="3324225" cy="12465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前缀：</a:t>
            </a:r>
            <a:r>
              <a:rPr lang="en-US" altLang="zh-CN"/>
              <a:t>-+-+A*B-CD/EFGH</a:t>
            </a:r>
            <a:endParaRPr lang="en-US" altLang="zh-CN"/>
          </a:p>
          <a:p>
            <a:r>
              <a:rPr lang="zh-CN" altLang="en-US"/>
              <a:t>后缀：</a:t>
            </a:r>
            <a:r>
              <a:rPr lang="en-US" altLang="zh-CN">
                <a:sym typeface="+mn-ea"/>
              </a:rPr>
              <a:t>ABCD-*+EF/-G+H-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12470" y="520827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A*(B+C)/(D-E)-F/G</a:t>
            </a:r>
            <a:endParaRPr lang="en-US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" name="墨迹 2"/>
              <p14:cNvContentPartPr/>
              <p14:nvPr/>
            </p14:nvContentPartPr>
            <p14:xfrm>
              <a:off x="3452495" y="844550"/>
              <a:ext cx="1673860" cy="31750"/>
            </p14:xfrm>
          </p:contentPart>
        </mc:Choice>
        <mc:Fallback xmlns="">
          <p:pic>
            <p:nvPicPr>
              <p:cNvPr id="3" name="墨迹 2"/>
            </p:nvPicPr>
            <p:blipFill>
              <a:blip r:embed="rId5"/>
            </p:blipFill>
            <p:spPr>
              <a:xfrm>
                <a:off x="3452495" y="844550"/>
                <a:ext cx="1673860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5" name="墨迹 114"/>
              <p14:cNvContentPartPr/>
              <p14:nvPr/>
            </p14:nvContentPartPr>
            <p14:xfrm>
              <a:off x="9251950" y="2673350"/>
              <a:ext cx="69215" cy="62865"/>
            </p14:xfrm>
          </p:contentPart>
        </mc:Choice>
        <mc:Fallback xmlns="">
          <p:pic>
            <p:nvPicPr>
              <p:cNvPr id="115" name="墨迹 114"/>
            </p:nvPicPr>
            <p:blipFill>
              <a:blip r:embed="rId7"/>
            </p:blipFill>
            <p:spPr>
              <a:xfrm>
                <a:off x="9251950" y="2673350"/>
                <a:ext cx="69215" cy="6286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40360" y="27051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表达式求值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3065" y="1076960"/>
            <a:ext cx="7962265" cy="680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中缀：</a:t>
            </a:r>
            <a:r>
              <a:rPr lang="en-US" altLang="zh-CN">
                <a:sym typeface="+mn-ea"/>
              </a:rPr>
              <a:t>A+B*(C-D)-E/F+G-H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后缀：</a:t>
            </a:r>
            <a:r>
              <a:rPr lang="en-US" altLang="zh-CN">
                <a:sym typeface="+mn-ea"/>
              </a:rPr>
              <a:t>ABCD-*+EF/-G+H-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3065" y="2040255"/>
            <a:ext cx="7962265" cy="1523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算法：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：从左向右遍历后缀表达式的数组。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：遇到数字就将其入栈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：遇到运算符就出栈两个元素，计算运算结果再将结果入栈。</a:t>
            </a:r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：依次进行</a:t>
            </a:r>
            <a:r>
              <a:rPr lang="en-US" altLang="zh-CN"/>
              <a:t>1-3</a:t>
            </a:r>
            <a:r>
              <a:rPr lang="zh-CN" altLang="en-US"/>
              <a:t>步，最终栈里的值便是结果。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8698865" y="2599690"/>
          <a:ext cx="808990" cy="1871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990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7655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2" name="文本框 21"/>
          <p:cNvSpPr txBox="1"/>
          <p:nvPr/>
        </p:nvSpPr>
        <p:spPr>
          <a:xfrm>
            <a:off x="2982216" y="2896155"/>
            <a:ext cx="6529476" cy="10661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defRPr sz="8000">
                <a:gradFill flip="none" rotWithShape="1">
                  <a:gsLst>
                    <a:gs pos="0">
                      <a:schemeClr val="accent1"/>
                    </a:gs>
                    <a:gs pos="66000">
                      <a:schemeClr val="accent3"/>
                    </a:gs>
                    <a:gs pos="33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633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THANK YOU</a:t>
            </a:r>
            <a:r>
              <a:rPr lang="zh-CN" altLang="en-US" sz="633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！</a:t>
            </a:r>
            <a:endParaRPr lang="zh-CN" altLang="en-US" sz="633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矩形 2"/>
          <p:cNvSpPr/>
          <p:nvPr/>
        </p:nvSpPr>
        <p:spPr>
          <a:xfrm>
            <a:off x="3065780" y="272415"/>
            <a:ext cx="5463540" cy="7683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基本操作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975" y="1353185"/>
            <a:ext cx="4690110" cy="25228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7380" y="9969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存储结构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4187825"/>
            <a:ext cx="8850630" cy="25374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285" y="1517650"/>
            <a:ext cx="5996305" cy="14154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73090" y="10947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初始化栈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35559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栈顶指针:s.top，初始时设置s.top=-1;栈顶元素:s.data[s.top]。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277" r="22511"/>
          <a:stretch>
            <a:fillRect/>
          </a:stretch>
        </p:blipFill>
        <p:spPr>
          <a:xfrm>
            <a:off x="150495" y="379095"/>
            <a:ext cx="5057775" cy="1916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395" y="107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判断栈是否为空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1756" t="22402" r="13706"/>
          <a:stretch>
            <a:fillRect/>
          </a:stretch>
        </p:blipFill>
        <p:spPr>
          <a:xfrm>
            <a:off x="5562600" y="448310"/>
            <a:ext cx="6435090" cy="16516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0495" y="23704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出栈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730115"/>
            <a:ext cx="7200265" cy="20643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562600" y="800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入栈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9842" r="22456"/>
          <a:stretch>
            <a:fillRect/>
          </a:stretch>
        </p:blipFill>
        <p:spPr>
          <a:xfrm>
            <a:off x="71120" y="2738755"/>
            <a:ext cx="7228840" cy="199072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479030" y="2308225"/>
            <a:ext cx="4185920" cy="3107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>
                <a:solidFill>
                  <a:srgbClr val="FF0000"/>
                </a:solidFill>
              </a:rPr>
              <a:t>进栈操作:栈不满时，栈顶指针先加1，再送值到栈顶元素。</a:t>
            </a:r>
            <a:endParaRPr lang="zh-CN" altLang="en-US">
              <a:solidFill>
                <a:srgbClr val="FF0000"/>
              </a:solidFill>
            </a:endParaRPr>
          </a:p>
          <a:p>
            <a:endParaRPr lang="zh-CN" altLang="en-US"/>
          </a:p>
          <a:p>
            <a:endParaRPr lang="zh-CN" altLang="en-US"/>
          </a:p>
          <a:p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出栈操作:栈非空时，先取栈顶元素值，再将栈顶指针减1</a:t>
            </a:r>
            <a:r>
              <a:rPr lang="zh-CN" altLang="en-US"/>
              <a:t>。</a:t>
            </a:r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43" name="墨迹 42"/>
              <p14:cNvContentPartPr/>
              <p14:nvPr/>
            </p14:nvContentPartPr>
            <p14:xfrm>
              <a:off x="10965180" y="4215130"/>
              <a:ext cx="635" cy="635"/>
            </p14:xfrm>
          </p:contentPart>
        </mc:Choice>
        <mc:Fallback xmlns="">
          <p:pic>
            <p:nvPicPr>
              <p:cNvPr id="43" name="墨迹 42"/>
            </p:nvPicPr>
            <p:blipFill>
              <a:blip r:embed="rId6"/>
            </p:blipFill>
            <p:spPr>
              <a:xfrm>
                <a:off x="10965180" y="421513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44" name="墨迹 43"/>
              <p14:cNvContentPartPr/>
              <p14:nvPr/>
            </p14:nvContentPartPr>
            <p14:xfrm>
              <a:off x="10869930" y="3061335"/>
              <a:ext cx="635" cy="6985"/>
            </p14:xfrm>
          </p:contentPart>
        </mc:Choice>
        <mc:Fallback xmlns="">
          <p:pic>
            <p:nvPicPr>
              <p:cNvPr id="44" name="墨迹 43"/>
            </p:nvPicPr>
            <p:blipFill>
              <a:blip r:embed="rId8"/>
            </p:blipFill>
            <p:spPr>
              <a:xfrm>
                <a:off x="10869930" y="3061335"/>
                <a:ext cx="635" cy="6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9" p14:bwMode="auto">
            <p14:nvContentPartPr>
              <p14:cNvPr id="48" name="墨迹 47"/>
              <p14:cNvContentPartPr/>
              <p14:nvPr/>
            </p14:nvContentPartPr>
            <p14:xfrm>
              <a:off x="10153650" y="2465705"/>
              <a:ext cx="26035" cy="6985"/>
            </p14:xfrm>
          </p:contentPart>
        </mc:Choice>
        <mc:Fallback xmlns="">
          <p:pic>
            <p:nvPicPr>
              <p:cNvPr id="48" name="墨迹 47"/>
            </p:nvPicPr>
            <p:blipFill>
              <a:blip r:embed="rId10"/>
            </p:blipFill>
            <p:spPr>
              <a:xfrm>
                <a:off x="10153650" y="2465705"/>
                <a:ext cx="26035" cy="69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71" name="墨迹 70"/>
              <p14:cNvContentPartPr/>
              <p14:nvPr/>
            </p14:nvContentPartPr>
            <p14:xfrm>
              <a:off x="10788015" y="4196080"/>
              <a:ext cx="635" cy="635"/>
            </p14:xfrm>
          </p:contentPart>
        </mc:Choice>
        <mc:Fallback xmlns="">
          <p:pic>
            <p:nvPicPr>
              <p:cNvPr id="71" name="墨迹 70"/>
            </p:nvPicPr>
            <p:blipFill>
              <a:blip r:embed="rId6"/>
            </p:blipFill>
            <p:spPr>
              <a:xfrm>
                <a:off x="10788015" y="4196080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13" t="980" r="46" b="71785"/>
          <a:stretch>
            <a:fillRect/>
          </a:stretch>
        </p:blipFill>
        <p:spPr>
          <a:xfrm>
            <a:off x="88900" y="308610"/>
            <a:ext cx="9709150" cy="1429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r="12126"/>
          <a:stretch>
            <a:fillRect/>
          </a:stretch>
        </p:blipFill>
        <p:spPr>
          <a:xfrm>
            <a:off x="88900" y="1737995"/>
            <a:ext cx="9709150" cy="7334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2725" y="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取栈顶元素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" y="3049270"/>
            <a:ext cx="8850630" cy="253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6" name="文本框 5"/>
          <p:cNvSpPr txBox="1"/>
          <p:nvPr/>
        </p:nvSpPr>
        <p:spPr>
          <a:xfrm>
            <a:off x="565785" y="2819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链栈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130" y="650240"/>
            <a:ext cx="11883390" cy="46818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1" name="墨迹 50"/>
              <p14:cNvContentPartPr/>
              <p14:nvPr/>
            </p14:nvContentPartPr>
            <p14:xfrm>
              <a:off x="1678940" y="2815590"/>
              <a:ext cx="635" cy="635"/>
            </p14:xfrm>
          </p:contentPart>
        </mc:Choice>
        <mc:Fallback xmlns="">
          <p:pic>
            <p:nvPicPr>
              <p:cNvPr id="51" name="墨迹 50"/>
            </p:nvPicPr>
            <p:blipFill>
              <a:blip r:embed="rId3"/>
            </p:blipFill>
            <p:spPr>
              <a:xfrm>
                <a:off x="1678940" y="281559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6" name="墨迹 65"/>
              <p14:cNvContentPartPr/>
              <p14:nvPr/>
            </p14:nvContentPartPr>
            <p14:xfrm>
              <a:off x="787400" y="2771775"/>
              <a:ext cx="635" cy="635"/>
            </p14:xfrm>
          </p:contentPart>
        </mc:Choice>
        <mc:Fallback xmlns="">
          <p:pic>
            <p:nvPicPr>
              <p:cNvPr id="66" name="墨迹 65"/>
            </p:nvPicPr>
            <p:blipFill>
              <a:blip r:embed="rId3"/>
            </p:blipFill>
            <p:spPr>
              <a:xfrm>
                <a:off x="787400" y="2771775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07" name="墨迹 106"/>
              <p14:cNvContentPartPr/>
              <p14:nvPr/>
            </p14:nvContentPartPr>
            <p14:xfrm>
              <a:off x="990600" y="3345180"/>
              <a:ext cx="635" cy="635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3"/>
            </p:blipFill>
            <p:spPr>
              <a:xfrm>
                <a:off x="990600" y="3345180"/>
                <a:ext cx="635" cy="6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05" name="墨迹 104"/>
              <p14:cNvContentPartPr/>
              <p14:nvPr/>
            </p14:nvContentPartPr>
            <p14:xfrm>
              <a:off x="6141720" y="3973830"/>
              <a:ext cx="635" cy="635"/>
            </p14:xfrm>
          </p:contentPart>
        </mc:Choice>
        <mc:Fallback xmlns="">
          <p:pic>
            <p:nvPicPr>
              <p:cNvPr id="105" name="墨迹 104"/>
            </p:nvPicPr>
            <p:blipFill>
              <a:blip r:embed="rId3"/>
            </p:blipFill>
            <p:spPr>
              <a:xfrm>
                <a:off x="6141720" y="3973830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530" y="315595"/>
            <a:ext cx="6823075" cy="25279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3199130"/>
            <a:ext cx="6755765" cy="2933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30" y="387350"/>
            <a:ext cx="4238625" cy="3876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4" name="文本框 3"/>
          <p:cNvSpPr txBox="1"/>
          <p:nvPr/>
        </p:nvSpPr>
        <p:spPr>
          <a:xfrm>
            <a:off x="329565" y="456565"/>
            <a:ext cx="8789035" cy="3443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latin typeface="Arial" panose="020B0604020202020204" pitchFamily="34" charset="0"/>
                <a:ea typeface="+mn-ea"/>
                <a:sym typeface="+mn-ea"/>
              </a:rPr>
              <a:t>1. </a:t>
            </a:r>
            <a:r>
              <a:rPr lang="zh-CN" sz="2400">
                <a:latin typeface="Arial" panose="020B0604020202020204" pitchFamily="34" charset="0"/>
                <a:ea typeface="+mn-ea"/>
                <a:sym typeface="+mn-ea"/>
              </a:rPr>
              <a:t>定义</a:t>
            </a:r>
            <a:endParaRPr lang="zh-CN" altLang="en-US" sz="2400"/>
          </a:p>
          <a:p>
            <a:r>
              <a:rPr lang="zh-CN" altLang="en-US" sz="2400"/>
              <a:t>队列简称队，也是一种操作受限的线性表，它只允许在一端插入，而在另一端进行删除。向队列中插入元素叫入队，删除元素叫出队。</a:t>
            </a:r>
            <a:endParaRPr lang="zh-CN" altLang="en-US" sz="2400"/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ea typeface="+mn-ea"/>
                <a:sym typeface="+mn-ea"/>
              </a:rPr>
              <a:t>2.</a:t>
            </a:r>
            <a:r>
              <a:rPr lang="zh-CN" altLang="en-US" sz="2400">
                <a:latin typeface="Arial" panose="020B0604020202020204" pitchFamily="34" charset="0"/>
                <a:ea typeface="+mn-ea"/>
                <a:sym typeface="+mn-ea"/>
              </a:rPr>
              <a:t>特点：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ea typeface="+mn-ea"/>
                <a:sym typeface="+mn-ea"/>
              </a:rPr>
              <a:t>    </a:t>
            </a:r>
            <a:r>
              <a:rPr lang="zh-CN" altLang="en-US" sz="2400">
                <a:latin typeface="Arial" panose="020B0604020202020204" pitchFamily="34" charset="0"/>
                <a:ea typeface="+mn-ea"/>
                <a:sym typeface="+mn-ea"/>
              </a:rPr>
              <a:t>①</a:t>
            </a:r>
            <a:r>
              <a:rPr lang="zh-CN" altLang="en-US" sz="2400">
                <a:solidFill>
                  <a:srgbClr val="FF0000"/>
                </a:solidFill>
                <a:latin typeface="Arial" panose="020B0604020202020204" pitchFamily="34" charset="0"/>
                <a:ea typeface="+mn-ea"/>
                <a:sym typeface="+mn-ea"/>
              </a:rPr>
              <a:t>先入先出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726180" y="2114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/>
              <a:t>队列</a:t>
            </a:r>
            <a:endParaRPr lang="zh-CN" altLang="en-US" sz="3600"/>
          </a:p>
        </p:txBody>
      </p:sp>
      <p:sp>
        <p:nvSpPr>
          <p:cNvPr id="3075" name="副标题 307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54635" y="3204845"/>
            <a:ext cx="6296660" cy="286131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>
              <a:buClrTx/>
              <a:buSzTx/>
              <a:buFontTx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3.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术语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①队头：线性表允许进行删除的一端，也叫队首。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②队尾：线性表</a:t>
            </a:r>
            <a:r>
              <a:rPr 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允许进行插入的一端。</a:t>
            </a:r>
            <a:endParaRPr 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③空队列：不含任何元素的空表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09575" y="3683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队列的顺序存储的代码实现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9080" y="868680"/>
            <a:ext cx="4854575" cy="1626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802630" y="868680"/>
            <a:ext cx="5464175" cy="11207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75" y="2915285"/>
            <a:ext cx="11310620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  <p:tag name="KSO_WM_UNIT_PLACING_PICTURE_USER_VIEWPORT" val="{&quot;height&quot;:5813.333858267716,&quot;width&quot;:4986.666141732283}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TABLE_ENDDRAG_ORIGIN_RECT" val="63*148"/>
  <p:tag name="TABLE_ENDDRAG_RECT" val="108*127*63*148"/>
  <p:tag name="KSO_WM_BEAUTIFY_FLAG" val=""/>
</p:tagLst>
</file>

<file path=ppt/tags/tag14.xml><?xml version="1.0" encoding="utf-8"?>
<p:tagLst xmlns:p="http://schemas.openxmlformats.org/presentationml/2006/main">
  <p:tag name="COMMONDATA" val="eyJoZGlkIjoiYzAwM2M2Nzk0ZTljYzBkN2QxYWFiZTA5YTBiOTAyMmIifQ=="/>
  <p:tag name="commondata" val="eyJoZGlkIjoiY2UxMjFiYzQ3OGNlMDRkOWQzYzEyZDhjODdlMDEzZjE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TABLE_ENDDRAG_ORIGIN_RECT" val="63*148"/>
  <p:tag name="TABLE_ENDDRAG_RECT" val="108*127*63*148"/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7684</Words>
  <Application>WPS 演示</Application>
  <PresentationFormat>宽屏</PresentationFormat>
  <Paragraphs>192</Paragraphs>
  <Slides>22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等线</vt:lpstr>
      <vt:lpstr>Arial Unicode MS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常考题型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Bobby</dc:creator>
  <cp:lastModifiedBy>别睡了</cp:lastModifiedBy>
  <cp:revision>42</cp:revision>
  <dcterms:created xsi:type="dcterms:W3CDTF">2020-11-30T00:47:00Z</dcterms:created>
  <dcterms:modified xsi:type="dcterms:W3CDTF">2024-04-23T12:25:21Z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8E60F711DDA64E78B28095BBF1E40BDA_13</vt:lpwstr>
  </property>
</Properties>
</file>